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95" r:id="rId3"/>
    <p:sldId id="294" r:id="rId4"/>
    <p:sldId id="325" r:id="rId5"/>
    <p:sldId id="319" r:id="rId6"/>
    <p:sldId id="326" r:id="rId7"/>
    <p:sldId id="324" r:id="rId8"/>
    <p:sldId id="328" r:id="rId9"/>
    <p:sldId id="329" r:id="rId10"/>
    <p:sldId id="265"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彭 展望" initials="彭" lastIdx="1" clrIdx="0">
    <p:extLst>
      <p:ext uri="{19B8F6BF-5375-455C-9EA6-DF929625EA0E}">
        <p15:presenceInfo xmlns:p15="http://schemas.microsoft.com/office/powerpoint/2012/main" userId="818f85149c00c954" providerId="Windows Live"/>
      </p:ext>
    </p:extLst>
  </p:cmAuthor>
  <p:cmAuthor id="2" name="Jivana" initials="J" lastIdx="2" clrIdx="1">
    <p:extLst>
      <p:ext uri="{19B8F6BF-5375-455C-9EA6-DF929625EA0E}">
        <p15:presenceInfo xmlns:p15="http://schemas.microsoft.com/office/powerpoint/2012/main" userId="210a3344bb27c0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476" autoAdjust="0"/>
  </p:normalViewPr>
  <p:slideViewPr>
    <p:cSldViewPr snapToGrid="0">
      <p:cViewPr varScale="1">
        <p:scale>
          <a:sx n="106" d="100"/>
          <a:sy n="106" d="100"/>
        </p:scale>
        <p:origin x="732"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2021/3/7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extLst>
      <p:ext uri="{BB962C8B-B14F-4D97-AF65-F5344CB8AC3E}">
        <p14:creationId xmlns:p14="http://schemas.microsoft.com/office/powerpoint/2010/main" val="144156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extLst>
      <p:ext uri="{BB962C8B-B14F-4D97-AF65-F5344CB8AC3E}">
        <p14:creationId xmlns:p14="http://schemas.microsoft.com/office/powerpoint/2010/main" val="22634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246375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908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两名美国参议员阻挠奥巴马总统提名的</a:t>
            </a:r>
            <a:r>
              <a:rPr lang="en-US" altLang="zh-CN" sz="1200" kern="1200" dirty="0" smtClean="0">
                <a:solidFill>
                  <a:schemeClr val="tx1"/>
                </a:solidFill>
                <a:effectLst/>
                <a:latin typeface="+mn-lt"/>
                <a:ea typeface="+mn-ea"/>
                <a:cs typeface="+mn-cs"/>
              </a:rPr>
              <a:t>11</a:t>
            </a:r>
            <a:r>
              <a:rPr lang="zh-CN" altLang="en-US" sz="1200" kern="1200" dirty="0" smtClean="0">
                <a:solidFill>
                  <a:schemeClr val="tx1"/>
                </a:solidFill>
                <a:effectLst/>
                <a:latin typeface="+mn-lt"/>
                <a:ea typeface="+mn-ea"/>
                <a:cs typeface="+mn-cs"/>
              </a:rPr>
              <a:t>人担任五角大楼和司法部的高级行政职位，抗议把关塔纳摩湾拘留中心的在押人员关押在他们的家乡堪萨斯州的莱文沃斯堡监狱的提议</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美国参议员抗议五角大厦法官提名</a:t>
            </a:r>
            <a:endParaRPr lang="en-US" altLang="zh-CN" sz="1200" kern="1200" dirty="0" smtClean="0">
              <a:solidFill>
                <a:schemeClr val="tx1"/>
              </a:solidFill>
              <a:effectLst/>
              <a:latin typeface="+mn-lt"/>
              <a:ea typeface="+mn-ea"/>
              <a:cs typeface="+mn-cs"/>
            </a:endParaRPr>
          </a:p>
          <a:p>
            <a:r>
              <a:rPr lang="en-US" altLang="zh-CN" dirty="0" smtClean="0">
                <a:effectLst/>
              </a:rPr>
              <a:t>Senators:</a:t>
            </a:r>
            <a:r>
              <a:rPr lang="zh-CN" altLang="en-US" dirty="0" smtClean="0">
                <a:effectLst/>
              </a:rPr>
              <a:t>参议员</a:t>
            </a:r>
            <a:endParaRPr lang="en-US" altLang="zh-CN" sz="1200" kern="1200" dirty="0" smtClean="0">
              <a:solidFill>
                <a:schemeClr val="tx1"/>
              </a:solidFill>
              <a:effectLst/>
              <a:latin typeface="+mn-lt"/>
              <a:ea typeface="+mn-ea"/>
              <a:cs typeface="+mn-cs"/>
            </a:endParaRPr>
          </a:p>
          <a:p>
            <a:r>
              <a:rPr lang="zh-CN" altLang="en-US" sz="1200" kern="1200" smtClean="0">
                <a:solidFill>
                  <a:schemeClr val="tx1"/>
                </a:solidFill>
                <a:effectLst/>
                <a:latin typeface="+mn-lt"/>
                <a:ea typeface="+mn-ea"/>
                <a:cs typeface="+mn-cs"/>
              </a:rPr>
              <a:t>发现</a:t>
            </a:r>
            <a:r>
              <a:rPr lang="zh-CN" altLang="en-US" sz="1200" kern="1200" dirty="0" smtClean="0">
                <a:solidFill>
                  <a:schemeClr val="tx1"/>
                </a:solidFill>
                <a:effectLst/>
                <a:latin typeface="+mn-lt"/>
                <a:ea typeface="+mn-ea"/>
                <a:cs typeface="+mn-cs"/>
              </a:rPr>
              <a:t>具有复制机制的基于</a:t>
            </a:r>
            <a:r>
              <a:rPr lang="en-US" altLang="zh-CN" sz="1200" kern="1200" dirty="0" smtClean="0">
                <a:solidFill>
                  <a:schemeClr val="tx1"/>
                </a:solidFill>
                <a:effectLst/>
                <a:latin typeface="+mn-lt"/>
                <a:ea typeface="+mn-ea"/>
                <a:cs typeface="+mn-cs"/>
              </a:rPr>
              <a:t>transformer</a:t>
            </a:r>
            <a:r>
              <a:rPr lang="zh-CN" altLang="en-US" sz="1200" kern="1200" dirty="0" smtClean="0">
                <a:solidFill>
                  <a:schemeClr val="tx1"/>
                </a:solidFill>
                <a:effectLst/>
                <a:latin typeface="+mn-lt"/>
                <a:ea typeface="+mn-ea"/>
                <a:cs typeface="+mn-cs"/>
              </a:rPr>
              <a:t>的摘要模型可能会遗漏一些重要的单词</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从</a:t>
            </a:r>
            <a:r>
              <a:rPr lang="en-US" altLang="zh-CN" sz="1200" kern="1200" dirty="0" smtClean="0">
                <a:solidFill>
                  <a:schemeClr val="tx1"/>
                </a:solidFill>
                <a:effectLst/>
                <a:latin typeface="+mn-lt"/>
                <a:ea typeface="+mn-ea"/>
                <a:cs typeface="+mn-cs"/>
              </a:rPr>
              <a:t>self-attention graph</a:t>
            </a:r>
            <a:r>
              <a:rPr lang="zh-CN" altLang="en-US" sz="1200" kern="1200" dirty="0" smtClean="0">
                <a:solidFill>
                  <a:schemeClr val="tx1"/>
                </a:solidFill>
                <a:effectLst/>
                <a:latin typeface="+mn-lt"/>
                <a:ea typeface="+mn-ea"/>
                <a:cs typeface="+mn-cs"/>
              </a:rPr>
              <a:t>中得到一些关于单词重要性的线索</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文章提出两种使用邻接矩阵计算每个词的中心性的方法</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一是使用</a:t>
            </a:r>
            <a:r>
              <a:rPr lang="en-US" altLang="zh-CN" sz="1200" kern="1200" dirty="0" err="1" smtClean="0">
                <a:solidFill>
                  <a:schemeClr val="tx1"/>
                </a:solidFill>
                <a:effectLst/>
                <a:latin typeface="+mn-lt"/>
                <a:ea typeface="+mn-ea"/>
                <a:cs typeface="+mn-cs"/>
              </a:rPr>
              <a:t>TextRank</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这个算法是假设一个单词从其他单词获得的相关性分数越多</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可以看做是入度中心性</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另一种是假设一个词向其他词发送的关联分数越多，它可能越关键，即出度中心性</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27932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307728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267106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60578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21787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7509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3335090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2614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362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9722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6769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47775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65088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8594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0222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37299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8895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118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2021/3/7</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374359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381744" y="308328"/>
              <a:ext cx="281025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118430"/>
              <a:ext cx="4240098" cy="836230"/>
            </a:xfrm>
            <a:prstGeom prst="rect">
              <a:avLst/>
            </a:prstGeom>
          </p:spPr>
        </p:pic>
        <p:sp>
          <p:nvSpPr>
            <p:cNvPr id="9" name="矩形 8"/>
            <p:cNvSpPr/>
            <p:nvPr/>
          </p:nvSpPr>
          <p:spPr>
            <a:xfrm>
              <a:off x="1004107" y="80242"/>
              <a:ext cx="328293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736034" y="1785880"/>
            <a:ext cx="7338755" cy="1323439"/>
          </a:xfrm>
          <a:prstGeom prst="rect">
            <a:avLst/>
          </a:prstGeom>
        </p:spPr>
        <p:txBody>
          <a:bodyPr wrap="square">
            <a:spAutoFit/>
          </a:bodyPr>
          <a:lstStyle/>
          <a:p>
            <a:r>
              <a:rPr lang="en-US" altLang="zh-CN" sz="4000" dirty="0"/>
              <a:t/>
            </a:r>
            <a:br>
              <a:rPr lang="en-US" altLang="zh-CN" sz="4000" dirty="0"/>
            </a:br>
            <a:endParaRPr lang="zh-CN" altLang="en-US" sz="40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4" name="图片 23"/>
          <p:cNvPicPr>
            <a:picLocks noChangeAspect="1"/>
          </p:cNvPicPr>
          <p:nvPr/>
        </p:nvPicPr>
        <p:blipFill>
          <a:blip r:embed="rId8"/>
          <a:stretch>
            <a:fillRect/>
          </a:stretch>
        </p:blipFill>
        <p:spPr>
          <a:xfrm>
            <a:off x="10635343" y="5804900"/>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3"/>
          <a:stretch>
            <a:fillRect/>
          </a:stretch>
        </p:blipFill>
        <p:spPr>
          <a:xfrm>
            <a:off x="621847" y="1785880"/>
            <a:ext cx="3944527" cy="3296252"/>
          </a:xfrm>
          <a:prstGeom prst="rect">
            <a:avLst/>
          </a:prstGeom>
        </p:spPr>
      </p:pic>
      <p:sp>
        <p:nvSpPr>
          <p:cNvPr id="13" name="矩形 12"/>
          <p:cNvSpPr/>
          <p:nvPr/>
        </p:nvSpPr>
        <p:spPr>
          <a:xfrm>
            <a:off x="7536380" y="4540038"/>
            <a:ext cx="1489510" cy="461665"/>
          </a:xfrm>
          <a:prstGeom prst="rect">
            <a:avLst/>
          </a:prstGeom>
        </p:spPr>
        <p:txBody>
          <a:bodyPr wrap="none">
            <a:spAutoFit/>
          </a:bodyPr>
          <a:lstStyle/>
          <a:p>
            <a:r>
              <a:rPr lang="en-US" altLang="zh-CN" sz="2400" dirty="0" smtClean="0"/>
              <a:t>ACL_2020</a:t>
            </a:r>
            <a:endParaRPr lang="zh-CN" altLang="en-US" sz="2400" dirty="0"/>
          </a:p>
        </p:txBody>
      </p:sp>
      <p:sp>
        <p:nvSpPr>
          <p:cNvPr id="14" name="矩形 13"/>
          <p:cNvSpPr/>
          <p:nvPr/>
        </p:nvSpPr>
        <p:spPr>
          <a:xfrm>
            <a:off x="7450859" y="6245780"/>
            <a:ext cx="1794081" cy="369332"/>
          </a:xfrm>
          <a:prstGeom prst="rect">
            <a:avLst/>
          </a:prstGeom>
        </p:spPr>
        <p:txBody>
          <a:bodyPr wrap="none">
            <a:spAutoFit/>
          </a:bodyPr>
          <a:lstStyle/>
          <a:p>
            <a:r>
              <a:rPr lang="en-US" altLang="zh-CN" dirty="0" err="1" smtClean="0"/>
              <a:t>Hongyang</a:t>
            </a:r>
            <a:r>
              <a:rPr lang="en-US" altLang="zh-CN" dirty="0" smtClean="0"/>
              <a:t> Song</a:t>
            </a:r>
            <a:endParaRPr lang="zh-CN" altLang="en-US" dirty="0"/>
          </a:p>
        </p:txBody>
      </p:sp>
      <p:sp>
        <p:nvSpPr>
          <p:cNvPr id="5" name="矩形 4"/>
          <p:cNvSpPr/>
          <p:nvPr/>
        </p:nvSpPr>
        <p:spPr>
          <a:xfrm>
            <a:off x="7536380" y="5188473"/>
            <a:ext cx="1449436" cy="369332"/>
          </a:xfrm>
          <a:prstGeom prst="rect">
            <a:avLst/>
          </a:prstGeom>
        </p:spPr>
        <p:txBody>
          <a:bodyPr wrap="none">
            <a:spAutoFit/>
          </a:bodyPr>
          <a:lstStyle/>
          <a:p>
            <a:pPr>
              <a:defRPr/>
            </a:pPr>
            <a:r>
              <a:rPr lang="en-US" altLang="zh-CN" dirty="0" err="1" smtClean="0"/>
              <a:t>Github:None</a:t>
            </a:r>
            <a:endParaRPr lang="zh-CN" altLang="en-US" dirty="0"/>
          </a:p>
        </p:txBody>
      </p:sp>
      <p:pic>
        <p:nvPicPr>
          <p:cNvPr id="2" name="图片 1"/>
          <p:cNvPicPr>
            <a:picLocks noChangeAspect="1"/>
          </p:cNvPicPr>
          <p:nvPr/>
        </p:nvPicPr>
        <p:blipFill>
          <a:blip r:embed="rId14"/>
          <a:stretch>
            <a:fillRect/>
          </a:stretch>
        </p:blipFill>
        <p:spPr>
          <a:xfrm>
            <a:off x="4736034" y="2065754"/>
            <a:ext cx="7352801" cy="1786309"/>
          </a:xfrm>
          <a:prstGeom prst="rect">
            <a:avLst/>
          </a:prstGeom>
        </p:spPr>
      </p:pic>
    </p:spTree>
    <p:extLst>
      <p:ext uri="{BB962C8B-B14F-4D97-AF65-F5344CB8AC3E}">
        <p14:creationId xmlns:p14="http://schemas.microsoft.com/office/powerpoint/2010/main" val="152983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tx1"/>
                </a:solidFill>
                <a:effectLst/>
              </a:rPr>
              <a:t>Thanks</a:t>
            </a:r>
            <a:endParaRPr lang="zh-CN" altLang="en-US" sz="8000" b="0" dirty="0">
              <a:solidFill>
                <a:schemeClr val="tx1"/>
              </a:solidFill>
              <a:effectLst/>
            </a:endParaRPr>
          </a:p>
        </p:txBody>
      </p:sp>
    </p:spTree>
    <p:extLst>
      <p:ext uri="{BB962C8B-B14F-4D97-AF65-F5344CB8AC3E}">
        <p14:creationId xmlns:p14="http://schemas.microsoft.com/office/powerpoint/2010/main" val="2480121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79998"/>
            <a:ext cx="10515600" cy="765664"/>
          </a:xfrm>
        </p:spPr>
        <p:txBody>
          <a:bodyPr/>
          <a:lstStyle/>
          <a:p>
            <a:r>
              <a:rPr lang="en-US" altLang="zh-CN" sz="4400" dirty="0"/>
              <a:t>Outline</a:t>
            </a:r>
            <a:endParaRPr lang="zh-CN" altLang="en-US" sz="4400" dirty="0"/>
          </a:p>
        </p:txBody>
      </p:sp>
      <p:sp>
        <p:nvSpPr>
          <p:cNvPr id="3" name="内容占位符 2"/>
          <p:cNvSpPr>
            <a:spLocks noGrp="1"/>
          </p:cNvSpPr>
          <p:nvPr>
            <p:ph idx="1"/>
          </p:nvPr>
        </p:nvSpPr>
        <p:spPr>
          <a:xfrm>
            <a:off x="1677987" y="1375975"/>
            <a:ext cx="8836025" cy="4860290"/>
          </a:xfrm>
        </p:spPr>
        <p:txBody>
          <a:bodyPr>
            <a:normAutofit/>
          </a:bodyPr>
          <a:lstStyle/>
          <a:p>
            <a:pPr marL="0" indent="0" algn="ctr">
              <a:buNone/>
            </a:pPr>
            <a:endParaRPr lang="en-US" altLang="zh-CN" sz="2800" dirty="0">
              <a:solidFill>
                <a:schemeClr val="tx1"/>
              </a:solidFill>
            </a:endParaRPr>
          </a:p>
          <a:p>
            <a:pPr>
              <a:lnSpc>
                <a:spcPct val="150000"/>
              </a:lnSpc>
            </a:pPr>
            <a:r>
              <a:rPr lang="en-US" altLang="zh-CN" sz="3200" dirty="0" smtClean="0">
                <a:solidFill>
                  <a:schemeClr val="tx1"/>
                </a:solidFill>
                <a:effectLst/>
              </a:rPr>
              <a:t>Motivation</a:t>
            </a:r>
            <a:endParaRPr lang="en-US" altLang="zh-CN" sz="3200" dirty="0">
              <a:solidFill>
                <a:schemeClr val="tx1"/>
              </a:solidFill>
              <a:effectLst/>
            </a:endParaRPr>
          </a:p>
          <a:p>
            <a:pPr>
              <a:lnSpc>
                <a:spcPct val="150000"/>
              </a:lnSpc>
            </a:pPr>
            <a:r>
              <a:rPr lang="en-US" altLang="zh-CN" sz="3200" dirty="0">
                <a:solidFill>
                  <a:schemeClr val="tx1"/>
                </a:solidFill>
                <a:effectLst/>
              </a:rPr>
              <a:t>Approach</a:t>
            </a:r>
          </a:p>
          <a:p>
            <a:pPr>
              <a:lnSpc>
                <a:spcPct val="150000"/>
              </a:lnSpc>
            </a:pPr>
            <a:r>
              <a:rPr lang="en-US" altLang="zh-CN" sz="3200" dirty="0">
                <a:solidFill>
                  <a:schemeClr val="tx1"/>
                </a:solidFill>
                <a:effectLst/>
              </a:rPr>
              <a:t>Experiments</a:t>
            </a:r>
          </a:p>
          <a:p>
            <a:pPr>
              <a:lnSpc>
                <a:spcPct val="150000"/>
              </a:lnSpc>
            </a:pPr>
            <a:r>
              <a:rPr lang="en-US" altLang="zh-CN" sz="3200" dirty="0" smtClean="0">
                <a:solidFill>
                  <a:schemeClr val="tx1"/>
                </a:solidFill>
                <a:effectLst/>
              </a:rPr>
              <a:t>Conclusion</a:t>
            </a:r>
            <a:endParaRPr lang="en-US" altLang="zh-CN" sz="3200" dirty="0">
              <a:solidFill>
                <a:schemeClr val="tx1"/>
              </a:solidFill>
              <a:effectLst/>
            </a:endParaRPr>
          </a:p>
        </p:txBody>
      </p:sp>
    </p:spTree>
    <p:extLst>
      <p:ext uri="{BB962C8B-B14F-4D97-AF65-F5344CB8AC3E}">
        <p14:creationId xmlns:p14="http://schemas.microsoft.com/office/powerpoint/2010/main" val="2872563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Motivation</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3" name="图片 2"/>
          <p:cNvPicPr>
            <a:picLocks noChangeAspect="1"/>
          </p:cNvPicPr>
          <p:nvPr/>
        </p:nvPicPr>
        <p:blipFill>
          <a:blip r:embed="rId3"/>
          <a:stretch>
            <a:fillRect/>
          </a:stretch>
        </p:blipFill>
        <p:spPr>
          <a:xfrm>
            <a:off x="3814007" y="1445662"/>
            <a:ext cx="4857974" cy="5095548"/>
          </a:xfrm>
          <a:prstGeom prst="rect">
            <a:avLst/>
          </a:prstGeom>
        </p:spPr>
      </p:pic>
    </p:spTree>
    <p:extLst>
      <p:ext uri="{BB962C8B-B14F-4D97-AF65-F5344CB8AC3E}">
        <p14:creationId xmlns:p14="http://schemas.microsoft.com/office/powerpoint/2010/main" val="330307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Approach</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5" name="图片 4"/>
          <p:cNvPicPr>
            <a:picLocks noChangeAspect="1"/>
          </p:cNvPicPr>
          <p:nvPr/>
        </p:nvPicPr>
        <p:blipFill>
          <a:blip r:embed="rId3"/>
          <a:stretch>
            <a:fillRect/>
          </a:stretch>
        </p:blipFill>
        <p:spPr>
          <a:xfrm>
            <a:off x="8449706" y="1656372"/>
            <a:ext cx="3743674" cy="337366"/>
          </a:xfrm>
          <a:prstGeom prst="rect">
            <a:avLst/>
          </a:prstGeom>
        </p:spPr>
      </p:pic>
      <p:pic>
        <p:nvPicPr>
          <p:cNvPr id="7" name="图片 6"/>
          <p:cNvPicPr>
            <a:picLocks noChangeAspect="1"/>
          </p:cNvPicPr>
          <p:nvPr/>
        </p:nvPicPr>
        <p:blipFill>
          <a:blip r:embed="rId4"/>
          <a:stretch>
            <a:fillRect/>
          </a:stretch>
        </p:blipFill>
        <p:spPr>
          <a:xfrm>
            <a:off x="8415156" y="1062830"/>
            <a:ext cx="3743674" cy="367780"/>
          </a:xfrm>
          <a:prstGeom prst="rect">
            <a:avLst/>
          </a:prstGeom>
        </p:spPr>
      </p:pic>
      <p:pic>
        <p:nvPicPr>
          <p:cNvPr id="9" name="图片 8"/>
          <p:cNvPicPr>
            <a:picLocks noChangeAspect="1"/>
          </p:cNvPicPr>
          <p:nvPr/>
        </p:nvPicPr>
        <p:blipFill>
          <a:blip r:embed="rId5"/>
          <a:stretch>
            <a:fillRect/>
          </a:stretch>
        </p:blipFill>
        <p:spPr>
          <a:xfrm>
            <a:off x="8441666" y="2219500"/>
            <a:ext cx="3723823" cy="1126156"/>
          </a:xfrm>
          <a:prstGeom prst="rect">
            <a:avLst/>
          </a:prstGeom>
        </p:spPr>
      </p:pic>
      <p:pic>
        <p:nvPicPr>
          <p:cNvPr id="10" name="图片 9"/>
          <p:cNvPicPr>
            <a:picLocks noChangeAspect="1"/>
          </p:cNvPicPr>
          <p:nvPr/>
        </p:nvPicPr>
        <p:blipFill>
          <a:blip r:embed="rId6"/>
          <a:stretch>
            <a:fillRect/>
          </a:stretch>
        </p:blipFill>
        <p:spPr>
          <a:xfrm>
            <a:off x="8228278" y="3546802"/>
            <a:ext cx="3930552" cy="277510"/>
          </a:xfrm>
          <a:prstGeom prst="rect">
            <a:avLst/>
          </a:prstGeom>
        </p:spPr>
      </p:pic>
      <p:pic>
        <p:nvPicPr>
          <p:cNvPr id="11" name="图片 10"/>
          <p:cNvPicPr>
            <a:picLocks noChangeAspect="1"/>
          </p:cNvPicPr>
          <p:nvPr/>
        </p:nvPicPr>
        <p:blipFill>
          <a:blip r:embed="rId7"/>
          <a:stretch>
            <a:fillRect/>
          </a:stretch>
        </p:blipFill>
        <p:spPr>
          <a:xfrm>
            <a:off x="8211238" y="4125224"/>
            <a:ext cx="3954251" cy="881784"/>
          </a:xfrm>
          <a:prstGeom prst="rect">
            <a:avLst/>
          </a:prstGeom>
        </p:spPr>
      </p:pic>
      <p:pic>
        <p:nvPicPr>
          <p:cNvPr id="12" name="图片 11"/>
          <p:cNvPicPr>
            <a:picLocks noChangeAspect="1"/>
          </p:cNvPicPr>
          <p:nvPr/>
        </p:nvPicPr>
        <p:blipFill>
          <a:blip r:embed="rId8"/>
          <a:stretch>
            <a:fillRect/>
          </a:stretch>
        </p:blipFill>
        <p:spPr>
          <a:xfrm>
            <a:off x="8441666" y="5307920"/>
            <a:ext cx="3740911" cy="473740"/>
          </a:xfrm>
          <a:prstGeom prst="rect">
            <a:avLst/>
          </a:prstGeom>
        </p:spPr>
      </p:pic>
      <p:pic>
        <p:nvPicPr>
          <p:cNvPr id="14" name="图片 13"/>
          <p:cNvPicPr>
            <a:picLocks noChangeAspect="1"/>
          </p:cNvPicPr>
          <p:nvPr/>
        </p:nvPicPr>
        <p:blipFill>
          <a:blip r:embed="rId9"/>
          <a:stretch>
            <a:fillRect/>
          </a:stretch>
        </p:blipFill>
        <p:spPr>
          <a:xfrm>
            <a:off x="8431741" y="5980304"/>
            <a:ext cx="3710504" cy="641053"/>
          </a:xfrm>
          <a:prstGeom prst="rect">
            <a:avLst/>
          </a:prstGeom>
        </p:spPr>
      </p:pic>
      <p:pic>
        <p:nvPicPr>
          <p:cNvPr id="3" name="图片 2"/>
          <p:cNvPicPr>
            <a:picLocks noChangeAspect="1"/>
          </p:cNvPicPr>
          <p:nvPr/>
        </p:nvPicPr>
        <p:blipFill>
          <a:blip r:embed="rId10"/>
          <a:stretch>
            <a:fillRect/>
          </a:stretch>
        </p:blipFill>
        <p:spPr>
          <a:xfrm>
            <a:off x="60720" y="1403638"/>
            <a:ext cx="8167558" cy="4563837"/>
          </a:xfrm>
          <a:prstGeom prst="rect">
            <a:avLst/>
          </a:prstGeom>
        </p:spPr>
      </p:pic>
      <p:sp>
        <p:nvSpPr>
          <p:cNvPr id="4" name="矩形 3"/>
          <p:cNvSpPr/>
          <p:nvPr/>
        </p:nvSpPr>
        <p:spPr>
          <a:xfrm>
            <a:off x="0" y="6321783"/>
            <a:ext cx="7772400" cy="369332"/>
          </a:xfrm>
          <a:prstGeom prst="rect">
            <a:avLst/>
          </a:prstGeom>
        </p:spPr>
        <p:txBody>
          <a:bodyPr wrap="square">
            <a:spAutoFit/>
          </a:bodyPr>
          <a:lstStyle/>
          <a:p>
            <a:r>
              <a:rPr lang="en-US" altLang="zh-CN" dirty="0"/>
              <a:t>ACL_2017_Get to the point: Summarization with pointer generator networks</a:t>
            </a:r>
            <a:endParaRPr lang="zh-CN" altLang="en-US" dirty="0"/>
          </a:p>
        </p:txBody>
      </p:sp>
    </p:spTree>
    <p:extLst>
      <p:ext uri="{BB962C8B-B14F-4D97-AF65-F5344CB8AC3E}">
        <p14:creationId xmlns:p14="http://schemas.microsoft.com/office/powerpoint/2010/main" val="2982525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Approach</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2" name="图片 1"/>
          <p:cNvPicPr>
            <a:picLocks noChangeAspect="1"/>
          </p:cNvPicPr>
          <p:nvPr/>
        </p:nvPicPr>
        <p:blipFill>
          <a:blip r:embed="rId3"/>
          <a:stretch>
            <a:fillRect/>
          </a:stretch>
        </p:blipFill>
        <p:spPr>
          <a:xfrm>
            <a:off x="0" y="1769226"/>
            <a:ext cx="8815306" cy="4199774"/>
          </a:xfrm>
          <a:prstGeom prst="rect">
            <a:avLst/>
          </a:prstGeom>
        </p:spPr>
      </p:pic>
      <p:pic>
        <p:nvPicPr>
          <p:cNvPr id="4" name="图片 3"/>
          <p:cNvPicPr>
            <a:picLocks noChangeAspect="1"/>
          </p:cNvPicPr>
          <p:nvPr/>
        </p:nvPicPr>
        <p:blipFill>
          <a:blip r:embed="rId4"/>
          <a:stretch>
            <a:fillRect/>
          </a:stretch>
        </p:blipFill>
        <p:spPr>
          <a:xfrm>
            <a:off x="8449706" y="1656372"/>
            <a:ext cx="3743674" cy="337366"/>
          </a:xfrm>
          <a:prstGeom prst="rect">
            <a:avLst/>
          </a:prstGeom>
        </p:spPr>
      </p:pic>
      <p:pic>
        <p:nvPicPr>
          <p:cNvPr id="5" name="图片 4"/>
          <p:cNvPicPr>
            <a:picLocks noChangeAspect="1"/>
          </p:cNvPicPr>
          <p:nvPr/>
        </p:nvPicPr>
        <p:blipFill>
          <a:blip r:embed="rId5"/>
          <a:stretch>
            <a:fillRect/>
          </a:stretch>
        </p:blipFill>
        <p:spPr>
          <a:xfrm>
            <a:off x="8415156" y="1062830"/>
            <a:ext cx="3743674" cy="367780"/>
          </a:xfrm>
          <a:prstGeom prst="rect">
            <a:avLst/>
          </a:prstGeom>
        </p:spPr>
      </p:pic>
      <p:pic>
        <p:nvPicPr>
          <p:cNvPr id="6" name="图片 5"/>
          <p:cNvPicPr>
            <a:picLocks noChangeAspect="1"/>
          </p:cNvPicPr>
          <p:nvPr/>
        </p:nvPicPr>
        <p:blipFill>
          <a:blip r:embed="rId6"/>
          <a:stretch>
            <a:fillRect/>
          </a:stretch>
        </p:blipFill>
        <p:spPr>
          <a:xfrm>
            <a:off x="8441666" y="2219500"/>
            <a:ext cx="3723823" cy="1126156"/>
          </a:xfrm>
          <a:prstGeom prst="rect">
            <a:avLst/>
          </a:prstGeom>
        </p:spPr>
      </p:pic>
      <p:pic>
        <p:nvPicPr>
          <p:cNvPr id="7" name="图片 6"/>
          <p:cNvPicPr>
            <a:picLocks noChangeAspect="1"/>
          </p:cNvPicPr>
          <p:nvPr/>
        </p:nvPicPr>
        <p:blipFill>
          <a:blip r:embed="rId7"/>
          <a:stretch>
            <a:fillRect/>
          </a:stretch>
        </p:blipFill>
        <p:spPr>
          <a:xfrm>
            <a:off x="8228278" y="3546802"/>
            <a:ext cx="3930552" cy="277510"/>
          </a:xfrm>
          <a:prstGeom prst="rect">
            <a:avLst/>
          </a:prstGeom>
        </p:spPr>
      </p:pic>
      <p:pic>
        <p:nvPicPr>
          <p:cNvPr id="9" name="图片 8"/>
          <p:cNvPicPr>
            <a:picLocks noChangeAspect="1"/>
          </p:cNvPicPr>
          <p:nvPr/>
        </p:nvPicPr>
        <p:blipFill>
          <a:blip r:embed="rId8"/>
          <a:stretch>
            <a:fillRect/>
          </a:stretch>
        </p:blipFill>
        <p:spPr>
          <a:xfrm>
            <a:off x="8211238" y="4125224"/>
            <a:ext cx="3954251" cy="881784"/>
          </a:xfrm>
          <a:prstGeom prst="rect">
            <a:avLst/>
          </a:prstGeom>
        </p:spPr>
      </p:pic>
      <p:pic>
        <p:nvPicPr>
          <p:cNvPr id="10" name="图片 9"/>
          <p:cNvPicPr>
            <a:picLocks noChangeAspect="1"/>
          </p:cNvPicPr>
          <p:nvPr/>
        </p:nvPicPr>
        <p:blipFill>
          <a:blip r:embed="rId9"/>
          <a:stretch>
            <a:fillRect/>
          </a:stretch>
        </p:blipFill>
        <p:spPr>
          <a:xfrm>
            <a:off x="8441666" y="5307920"/>
            <a:ext cx="3740911" cy="473740"/>
          </a:xfrm>
          <a:prstGeom prst="rect">
            <a:avLst/>
          </a:prstGeom>
        </p:spPr>
      </p:pic>
      <p:pic>
        <p:nvPicPr>
          <p:cNvPr id="11" name="图片 10"/>
          <p:cNvPicPr>
            <a:picLocks noChangeAspect="1"/>
          </p:cNvPicPr>
          <p:nvPr/>
        </p:nvPicPr>
        <p:blipFill>
          <a:blip r:embed="rId10"/>
          <a:stretch>
            <a:fillRect/>
          </a:stretch>
        </p:blipFill>
        <p:spPr>
          <a:xfrm>
            <a:off x="8431741" y="5980304"/>
            <a:ext cx="3710504" cy="641053"/>
          </a:xfrm>
          <a:prstGeom prst="rect">
            <a:avLst/>
          </a:prstGeom>
        </p:spPr>
      </p:pic>
    </p:spTree>
    <p:extLst>
      <p:ext uri="{BB962C8B-B14F-4D97-AF65-F5344CB8AC3E}">
        <p14:creationId xmlns:p14="http://schemas.microsoft.com/office/powerpoint/2010/main" val="1372406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Approach</a:t>
            </a:r>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2" name="图片 1"/>
          <p:cNvPicPr>
            <a:picLocks noChangeAspect="1"/>
          </p:cNvPicPr>
          <p:nvPr/>
        </p:nvPicPr>
        <p:blipFill>
          <a:blip r:embed="rId3"/>
          <a:stretch>
            <a:fillRect/>
          </a:stretch>
        </p:blipFill>
        <p:spPr>
          <a:xfrm>
            <a:off x="8128616" y="655028"/>
            <a:ext cx="3997911" cy="619395"/>
          </a:xfrm>
          <a:prstGeom prst="rect">
            <a:avLst/>
          </a:prstGeom>
        </p:spPr>
      </p:pic>
      <p:pic>
        <p:nvPicPr>
          <p:cNvPr id="3" name="图片 2"/>
          <p:cNvPicPr>
            <a:picLocks noChangeAspect="1"/>
          </p:cNvPicPr>
          <p:nvPr/>
        </p:nvPicPr>
        <p:blipFill>
          <a:blip r:embed="rId4"/>
          <a:stretch>
            <a:fillRect/>
          </a:stretch>
        </p:blipFill>
        <p:spPr>
          <a:xfrm>
            <a:off x="8259561" y="1366456"/>
            <a:ext cx="3932438" cy="718659"/>
          </a:xfrm>
          <a:prstGeom prst="rect">
            <a:avLst/>
          </a:prstGeom>
        </p:spPr>
      </p:pic>
      <p:pic>
        <p:nvPicPr>
          <p:cNvPr id="7" name="图片 6"/>
          <p:cNvPicPr>
            <a:picLocks noChangeAspect="1"/>
          </p:cNvPicPr>
          <p:nvPr/>
        </p:nvPicPr>
        <p:blipFill>
          <a:blip r:embed="rId5"/>
          <a:stretch>
            <a:fillRect/>
          </a:stretch>
        </p:blipFill>
        <p:spPr>
          <a:xfrm>
            <a:off x="8540010" y="2233648"/>
            <a:ext cx="3586517" cy="519191"/>
          </a:xfrm>
          <a:prstGeom prst="rect">
            <a:avLst/>
          </a:prstGeom>
        </p:spPr>
      </p:pic>
      <p:pic>
        <p:nvPicPr>
          <p:cNvPr id="9" name="图片 8"/>
          <p:cNvPicPr>
            <a:picLocks noChangeAspect="1"/>
          </p:cNvPicPr>
          <p:nvPr/>
        </p:nvPicPr>
        <p:blipFill>
          <a:blip r:embed="rId6"/>
          <a:stretch>
            <a:fillRect/>
          </a:stretch>
        </p:blipFill>
        <p:spPr>
          <a:xfrm>
            <a:off x="8581560" y="2942928"/>
            <a:ext cx="3580660" cy="577290"/>
          </a:xfrm>
          <a:prstGeom prst="rect">
            <a:avLst/>
          </a:prstGeom>
        </p:spPr>
      </p:pic>
      <p:pic>
        <p:nvPicPr>
          <p:cNvPr id="10" name="图片 9"/>
          <p:cNvPicPr>
            <a:picLocks noChangeAspect="1"/>
          </p:cNvPicPr>
          <p:nvPr/>
        </p:nvPicPr>
        <p:blipFill>
          <a:blip r:embed="rId7"/>
          <a:stretch>
            <a:fillRect/>
          </a:stretch>
        </p:blipFill>
        <p:spPr>
          <a:xfrm>
            <a:off x="8605483" y="3679829"/>
            <a:ext cx="3586517" cy="488183"/>
          </a:xfrm>
          <a:prstGeom prst="rect">
            <a:avLst/>
          </a:prstGeom>
        </p:spPr>
      </p:pic>
      <p:pic>
        <p:nvPicPr>
          <p:cNvPr id="11" name="图片 10"/>
          <p:cNvPicPr>
            <a:picLocks noChangeAspect="1"/>
          </p:cNvPicPr>
          <p:nvPr/>
        </p:nvPicPr>
        <p:blipFill>
          <a:blip r:embed="rId8"/>
          <a:stretch>
            <a:fillRect/>
          </a:stretch>
        </p:blipFill>
        <p:spPr>
          <a:xfrm>
            <a:off x="8486310" y="4327623"/>
            <a:ext cx="3640217" cy="562310"/>
          </a:xfrm>
          <a:prstGeom prst="rect">
            <a:avLst/>
          </a:prstGeom>
        </p:spPr>
      </p:pic>
      <p:pic>
        <p:nvPicPr>
          <p:cNvPr id="12" name="图片 11"/>
          <p:cNvPicPr>
            <a:picLocks noChangeAspect="1"/>
          </p:cNvPicPr>
          <p:nvPr/>
        </p:nvPicPr>
        <p:blipFill>
          <a:blip r:embed="rId9"/>
          <a:stretch>
            <a:fillRect/>
          </a:stretch>
        </p:blipFill>
        <p:spPr>
          <a:xfrm>
            <a:off x="8021620" y="5114932"/>
            <a:ext cx="4170379" cy="814902"/>
          </a:xfrm>
          <a:prstGeom prst="rect">
            <a:avLst/>
          </a:prstGeom>
        </p:spPr>
      </p:pic>
      <p:pic>
        <p:nvPicPr>
          <p:cNvPr id="13" name="图片 12"/>
          <p:cNvPicPr>
            <a:picLocks noChangeAspect="1"/>
          </p:cNvPicPr>
          <p:nvPr/>
        </p:nvPicPr>
        <p:blipFill>
          <a:blip r:embed="rId10"/>
          <a:stretch>
            <a:fillRect/>
          </a:stretch>
        </p:blipFill>
        <p:spPr>
          <a:xfrm>
            <a:off x="8259561" y="6101445"/>
            <a:ext cx="3804821" cy="618150"/>
          </a:xfrm>
          <a:prstGeom prst="rect">
            <a:avLst/>
          </a:prstGeom>
        </p:spPr>
      </p:pic>
      <p:pic>
        <p:nvPicPr>
          <p:cNvPr id="14" name="Picture 2" descr="previe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997" y="782294"/>
            <a:ext cx="7726759" cy="579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55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Experiments</a:t>
            </a:r>
            <a:endParaRPr lang="en-US" altLang="zh-CN" sz="4400" dirty="0">
              <a:latin typeface="华康俪金黑W8(P)" panose="020B0800000000000000" pitchFamily="34" charset="-122"/>
            </a:endParaRPr>
          </a:p>
          <a:p>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2" name="图片 1"/>
          <p:cNvPicPr>
            <a:picLocks noChangeAspect="1"/>
          </p:cNvPicPr>
          <p:nvPr/>
        </p:nvPicPr>
        <p:blipFill>
          <a:blip r:embed="rId3"/>
          <a:stretch>
            <a:fillRect/>
          </a:stretch>
        </p:blipFill>
        <p:spPr>
          <a:xfrm>
            <a:off x="115409" y="1564827"/>
            <a:ext cx="5868044" cy="4779275"/>
          </a:xfrm>
          <a:prstGeom prst="rect">
            <a:avLst/>
          </a:prstGeom>
        </p:spPr>
      </p:pic>
      <p:pic>
        <p:nvPicPr>
          <p:cNvPr id="3" name="图片 2"/>
          <p:cNvPicPr>
            <a:picLocks noChangeAspect="1"/>
          </p:cNvPicPr>
          <p:nvPr/>
        </p:nvPicPr>
        <p:blipFill>
          <a:blip r:embed="rId4"/>
          <a:stretch>
            <a:fillRect/>
          </a:stretch>
        </p:blipFill>
        <p:spPr>
          <a:xfrm>
            <a:off x="5983453" y="1445662"/>
            <a:ext cx="6063544" cy="3929791"/>
          </a:xfrm>
          <a:prstGeom prst="rect">
            <a:avLst/>
          </a:prstGeom>
        </p:spPr>
      </p:pic>
    </p:spTree>
    <p:extLst>
      <p:ext uri="{BB962C8B-B14F-4D97-AF65-F5344CB8AC3E}">
        <p14:creationId xmlns:p14="http://schemas.microsoft.com/office/powerpoint/2010/main" val="2000236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Experiments</a:t>
            </a:r>
            <a:endParaRPr lang="en-US" altLang="zh-CN" sz="4400" dirty="0">
              <a:latin typeface="华康俪金黑W8(P)" panose="020B0800000000000000" pitchFamily="34" charset="-122"/>
            </a:endParaRPr>
          </a:p>
          <a:p>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3" name="图片 2"/>
          <p:cNvPicPr>
            <a:picLocks noChangeAspect="1"/>
          </p:cNvPicPr>
          <p:nvPr/>
        </p:nvPicPr>
        <p:blipFill>
          <a:blip r:embed="rId3"/>
          <a:stretch>
            <a:fillRect/>
          </a:stretch>
        </p:blipFill>
        <p:spPr>
          <a:xfrm>
            <a:off x="284939" y="2386536"/>
            <a:ext cx="5811061" cy="2457793"/>
          </a:xfrm>
          <a:prstGeom prst="rect">
            <a:avLst/>
          </a:prstGeom>
        </p:spPr>
      </p:pic>
      <p:pic>
        <p:nvPicPr>
          <p:cNvPr id="4" name="图片 3"/>
          <p:cNvPicPr>
            <a:picLocks noChangeAspect="1"/>
          </p:cNvPicPr>
          <p:nvPr/>
        </p:nvPicPr>
        <p:blipFill>
          <a:blip r:embed="rId4"/>
          <a:stretch>
            <a:fillRect/>
          </a:stretch>
        </p:blipFill>
        <p:spPr>
          <a:xfrm>
            <a:off x="6454065" y="1609926"/>
            <a:ext cx="5179813" cy="5079397"/>
          </a:xfrm>
          <a:prstGeom prst="rect">
            <a:avLst/>
          </a:prstGeom>
        </p:spPr>
      </p:pic>
    </p:spTree>
    <p:extLst>
      <p:ext uri="{BB962C8B-B14F-4D97-AF65-F5344CB8AC3E}">
        <p14:creationId xmlns:p14="http://schemas.microsoft.com/office/powerpoint/2010/main" val="3882179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838200" y="679998"/>
            <a:ext cx="10515600" cy="765664"/>
          </a:xfrm>
          <a:prstGeom prst="rect">
            <a:avLst/>
          </a:prstGeom>
        </p:spPr>
        <p:txBody>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a:lstStyle>
          <a:p>
            <a:r>
              <a:rPr lang="en-US" altLang="zh-CN" sz="4400" dirty="0" smtClean="0">
                <a:latin typeface="华康俪金黑W8(P)" panose="020B0800000000000000" pitchFamily="34" charset="-122"/>
              </a:rPr>
              <a:t>Experiments</a:t>
            </a:r>
            <a:endParaRPr lang="en-US" altLang="zh-CN" sz="4400" dirty="0">
              <a:latin typeface="华康俪金黑W8(P)" panose="020B0800000000000000" pitchFamily="34" charset="-122"/>
            </a:endParaRPr>
          </a:p>
          <a:p>
            <a:endParaRPr lang="en-US" altLang="zh-CN" sz="4400" dirty="0">
              <a:latin typeface="华康俪金黑W8(P)" panose="020B0800000000000000" pitchFamily="34" charset="-122"/>
            </a:endParaRPr>
          </a:p>
          <a:p>
            <a:endParaRPr lang="en-US" altLang="en-US" sz="4400" dirty="0">
              <a:latin typeface="华康俪金黑W8(P)" panose="020B0800000000000000" pitchFamily="34" charset="-122"/>
            </a:endParaRPr>
          </a:p>
        </p:txBody>
      </p:sp>
      <p:pic>
        <p:nvPicPr>
          <p:cNvPr id="3" name="图片 2"/>
          <p:cNvPicPr>
            <a:picLocks noChangeAspect="1"/>
          </p:cNvPicPr>
          <p:nvPr/>
        </p:nvPicPr>
        <p:blipFill>
          <a:blip r:embed="rId3"/>
          <a:stretch>
            <a:fillRect/>
          </a:stretch>
        </p:blipFill>
        <p:spPr>
          <a:xfrm>
            <a:off x="2833994" y="55000"/>
            <a:ext cx="6524012" cy="6803000"/>
          </a:xfrm>
          <a:prstGeom prst="rect">
            <a:avLst/>
          </a:prstGeom>
        </p:spPr>
      </p:pic>
    </p:spTree>
    <p:extLst>
      <p:ext uri="{BB962C8B-B14F-4D97-AF65-F5344CB8AC3E}">
        <p14:creationId xmlns:p14="http://schemas.microsoft.com/office/powerpoint/2010/main" val="2428804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39639</TotalTime>
  <Words>203</Words>
  <Application>Microsoft Office PowerPoint</Application>
  <PresentationFormat>宽屏</PresentationFormat>
  <Paragraphs>43</Paragraphs>
  <Slides>10</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等线</vt:lpstr>
      <vt:lpstr>仿宋</vt:lpstr>
      <vt:lpstr>华康俪金黑W8(P)</vt:lpstr>
      <vt:lpstr>楷体</vt:lpstr>
      <vt:lpstr>宋体</vt:lpstr>
      <vt:lpstr>Arial</vt:lpstr>
      <vt:lpstr>Bahnschrift Condensed</vt:lpstr>
      <vt:lpstr>Gill Sans Ultra Bold</vt:lpstr>
      <vt:lpstr>Times New Roman</vt:lpstr>
      <vt:lpstr>Wingdings</vt:lpstr>
      <vt:lpstr>Office 主题​​</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Jivana</cp:lastModifiedBy>
  <cp:revision>1420</cp:revision>
  <dcterms:created xsi:type="dcterms:W3CDTF">2017-04-22T07:59:29Z</dcterms:created>
  <dcterms:modified xsi:type="dcterms:W3CDTF">2021-03-07T06:36:17Z</dcterms:modified>
</cp:coreProperties>
</file>